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98" r:id="rId4"/>
    <p:sldId id="301" r:id="rId5"/>
    <p:sldId id="304" r:id="rId6"/>
    <p:sldId id="300" r:id="rId7"/>
    <p:sldId id="299" r:id="rId8"/>
    <p:sldId id="284" r:id="rId9"/>
    <p:sldId id="303" r:id="rId10"/>
    <p:sldId id="302" r:id="rId11"/>
    <p:sldId id="296" r:id="rId1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574" autoAdjust="0"/>
  </p:normalViewPr>
  <p:slideViewPr>
    <p:cSldViewPr snapToGrid="0">
      <p:cViewPr varScale="1">
        <p:scale>
          <a:sx n="111" d="100"/>
          <a:sy n="111" d="100"/>
        </p:scale>
        <p:origin x="6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6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05F6F8-5FA6-46DF-BB02-F43ECCC7D95B}" type="datetime1">
              <a:rPr lang="pl-PL" smtClean="0"/>
              <a:t>09.01.2025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65CE9-30C1-43D6-8A95-9B0D502EF4C4}" type="datetime1">
              <a:rPr lang="pl-PL" smtClean="0"/>
              <a:pPr/>
              <a:t>09.01.2025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Edytuj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751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9916-3625-D8E6-B901-C22A3D8D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E132F8A-DFD9-CC3C-005A-573E85663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89229A1-02FC-9C7D-6C47-7157C2075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1EB2F21-0B21-B674-7C89-A0DA59385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548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9A8D0-C431-44E5-C9FD-1014EE16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0CA0D9E-58C4-791D-7987-D83E6605C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DED1C6A4-660D-E351-9605-2886B984E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A4FE2FC-7394-4471-5F5C-39D963D3F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2649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4C4E1-C854-7BBA-E221-F9E9A0FE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CEE8EBB-7AB1-5DE6-B046-CDB7B805F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2531F56-3C66-6272-AF8F-9C00AA8A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74CD0CA-CFA4-5213-B7F4-79CE2668B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333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5E1E2-E939-7706-95D3-63EEF5C0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01816EE-4444-2478-3424-87DDDD8F8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586D729-1FA6-F218-4388-0B13F5CE0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BCA1604-A962-6CA5-E54F-36FC95B1D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216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973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C7F7-FE78-16B9-A00F-65920A0D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ABC5DDC-64CE-EECA-2E73-61D0DE0D6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D9B9DDC-9A97-ECA4-5B6A-CCA9E4B7B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6DBFBB6-8B9B-47D8-E531-833EE7F3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790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D7DA2-77FD-77E5-467E-49D327DA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1C707B7F-EB4F-8AFA-8373-ACA883F57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F75E6A8-CE20-21E2-427A-21F75B281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5CB6AE3-736F-00F4-E2BC-39C54A742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411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466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raz — symbol zastępczy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Tutaj 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100" b="1" spc="-300" dirty="0"/>
            </a:lvl1pPr>
          </a:lstStyle>
          <a:p>
            <a:pPr lvl="0" algn="r" rtl="0"/>
            <a:r>
              <a:rPr lang="pl-PL" dirty="0"/>
              <a:t>Kliknij, aby edytować tytuł prezentacji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Tekst — symbol zastępczy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1" name="Tekst — symbol zastępczy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Tekst — symbol zastępczy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5" name="Tekst — symbol zastępczy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7" name="Tekst — symbol zastępczy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opka — symbol zastępczy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dirty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raz — symbol zastępczy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Tutaj wstaw lub przeciągnij i upuść </a:t>
            </a:r>
            <a:br>
              <a:rPr lang="pl-PL" dirty="0"/>
            </a:br>
            <a:r>
              <a:rPr lang="pl-PL" dirty="0"/>
              <a:t>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100" b="1" spc="-300" dirty="0"/>
            </a:lvl1pPr>
          </a:lstStyle>
          <a:p>
            <a:pPr lvl="0" algn="r" rtl="0"/>
            <a:r>
              <a:rPr lang="pl-PL" dirty="0"/>
              <a:t>Kliknij, aby edytować podział sekcji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dirty="0"/>
              <a:t>Kliknij, aby edytować styl wzorca podtytułu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podziału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raz — symbol zastępczy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Tutaj wstaw lub przeciągnij i upuść </a:t>
            </a:r>
            <a:br>
              <a:rPr lang="pl-PL" dirty="0"/>
            </a:br>
            <a:r>
              <a:rPr lang="pl-PL" dirty="0"/>
              <a:t>własne zdjęcie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1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dirty="0"/>
              <a:t>Kliknij, aby edytować podział sekcji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dirty="0"/>
              <a:t>Kliknij, aby edytować styl wzorca podtytułu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tekstu — ukła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1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Edytuj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tekstu — ukł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90000"/>
              </a:lnSpc>
              <a:defRPr sz="41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Symbol zastępczy po lewej stronie porównani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po lewej stronie porównani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8" name="Tekst — symbol zastępczy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że 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Wstaw lub przeciągnij i upuść własne zdjęcie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 dirty="0"/>
              <a:t>Wprowadź podpis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dirty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!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raz — symbol zastępczy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l-PL" dirty="0"/>
              <a:t>Tutaj wstaw lub przeciągnij i upuść własne zdjęcie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5400" b="1" spc="-300" dirty="0"/>
            </a:lvl1pPr>
          </a:lstStyle>
          <a:p>
            <a:pPr lvl="0" algn="r" rtl="0"/>
            <a:r>
              <a:rPr lang="pl-PL" dirty="0"/>
              <a:t>Dziękujemy!</a:t>
            </a:r>
          </a:p>
        </p:txBody>
      </p:sp>
      <p:sp>
        <p:nvSpPr>
          <p:cNvPr id="9" name="Tekst — symbol zastępczy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Imię i nazwisko</a:t>
            </a:r>
          </a:p>
        </p:txBody>
      </p:sp>
      <p:sp>
        <p:nvSpPr>
          <p:cNvPr id="10" name="Tekst — symbol zastępczy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Numer telefonu</a:t>
            </a:r>
          </a:p>
        </p:txBody>
      </p:sp>
      <p:sp>
        <p:nvSpPr>
          <p:cNvPr id="11" name="Tekst — symbol zastępczy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Adres e-mail lub </a:t>
            </a:r>
            <a:r>
              <a:rPr lang="pl-PL" dirty="0" err="1"/>
              <a:t>nick</a:t>
            </a:r>
            <a:r>
              <a:rPr lang="pl-PL" dirty="0"/>
              <a:t> w sieci społecznościowej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Witryna internetowa firmy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l-PL" dirty="0"/>
              <a:t>Podtytuł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l-PL" dirty="0"/>
              <a:t>Dodaj stopkę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31" name="Dowolny kształt: Kształt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l-PL" dirty="0"/>
              <a:t>Kliknij, aby edytować tytuł strony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l-PL" dirty="0"/>
              <a:t>Edytuj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dirty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l-PL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pl-PL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pl-PL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pl-PL" sz="1200" b="0" i="0" spc="14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Obraz zawierający autobus, pojazd, Pojazd lądowy, transport&#10;&#10;Opis wygenerowany automatycznie">
            <a:extLst>
              <a:ext uri="{FF2B5EF4-FFF2-40B4-BE49-F238E27FC236}">
                <a16:creationId xmlns:a16="http://schemas.microsoft.com/office/drawing/2014/main" id="{45641A53-A714-417C-C9A3-4F3709635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217" b="15217"/>
          <a:stretch>
            <a:fillRect/>
          </a:stretch>
        </p:blipFill>
        <p:spPr>
          <a:xfrm>
            <a:off x="-1533525" y="0"/>
            <a:ext cx="11314113" cy="6804025"/>
          </a:xfrm>
          <a:scene3d>
            <a:camera prst="orthographicFront">
              <a:rot lat="0" lon="10799973" rev="0"/>
            </a:camera>
            <a:lightRig rig="threePt" dir="t"/>
          </a:scene3d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5650" y="2811053"/>
            <a:ext cx="5086350" cy="1261295"/>
          </a:xfrm>
        </p:spPr>
        <p:txBody>
          <a:bodyPr rtlCol="0"/>
          <a:lstStyle/>
          <a:p>
            <a:pPr rtl="0"/>
            <a:r>
              <a:rPr lang="pl-PL" sz="6000" dirty="0"/>
              <a:t>TrackMyBus</a:t>
            </a:r>
            <a:r>
              <a:rPr lang="pl-PL" sz="8000" b="0" dirty="0"/>
              <a:t>10</a:t>
            </a:r>
            <a:endParaRPr lang="pl-PL" sz="6000" b="0" dirty="0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5650" y="4061039"/>
            <a:ext cx="5086350" cy="580921"/>
          </a:xfrm>
        </p:spPr>
        <p:txBody>
          <a:bodyPr rtlCol="0"/>
          <a:lstStyle/>
          <a:p>
            <a:pPr rtl="0"/>
            <a:r>
              <a:rPr lang="pl-PL" dirty="0"/>
              <a:t>Aplikacja webowa do śledzenia autobusów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510A-DEA1-3088-37B5-9AA7D265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ymbol zastępczy obrazu 25" descr="Obraz zawierający zrzut ekranu, obwód, technologia&#10;&#10;Opis wygenerowany automatycznie">
            <a:extLst>
              <a:ext uri="{FF2B5EF4-FFF2-40B4-BE49-F238E27FC236}">
                <a16:creationId xmlns:a16="http://schemas.microsoft.com/office/drawing/2014/main" id="{787B2A12-EEF5-133E-ADF7-93B9187CF4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119" r="5119"/>
          <a:stretch>
            <a:fillRect/>
          </a:stretch>
        </p:blipFill>
        <p:spPr>
          <a:xfrm>
            <a:off x="6096000" y="0"/>
            <a:ext cx="6096000" cy="6791325"/>
          </a:xfrm>
        </p:spPr>
      </p:pic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DCDD40B2-C3D3-1A20-98D2-8BFDA8B93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399" y="4044717"/>
            <a:ext cx="4876601" cy="2004060"/>
          </a:xfrm>
        </p:spPr>
        <p:txBody>
          <a:bodyPr rtlCol="0"/>
          <a:lstStyle/>
          <a:p>
            <a:pPr marL="0" indent="0" rtl="0">
              <a:buNone/>
            </a:pPr>
            <a:endParaRPr lang="pl-PL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r>
              <a:rPr lang="pl-PL" sz="2400" dirty="0"/>
              <a:t>Wyświetlenie na mapie wszystkich dostępnych autobusów poruszających się po Warszawie w czasie rzeczywistym.</a:t>
            </a:r>
            <a:endParaRPr lang="pl-PL" dirty="0"/>
          </a:p>
          <a:p>
            <a:pPr marL="0" indent="0" rtl="0">
              <a:buNone/>
            </a:pPr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FF85943-BB3A-3458-D9AB-9D8B7CD7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2678456"/>
            <a:ext cx="4648200" cy="1358899"/>
          </a:xfrm>
        </p:spPr>
        <p:txBody>
          <a:bodyPr rtlCol="0"/>
          <a:lstStyle/>
          <a:p>
            <a:pPr rtl="0"/>
            <a:r>
              <a:rPr lang="pl-PL" sz="6000" dirty="0"/>
              <a:t>Duża mapa 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A42DA8D2-66D0-A0D6-9A64-C1D9519BD0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037357"/>
            <a:ext cx="4648200" cy="603250"/>
          </a:xfrm>
        </p:spPr>
        <p:txBody>
          <a:bodyPr rtlCol="0"/>
          <a:lstStyle/>
          <a:p>
            <a:pPr rtl="0"/>
            <a:r>
              <a:rPr lang="pl-PL" dirty="0"/>
              <a:t>Funkcja odświeżania w tle </a:t>
            </a:r>
          </a:p>
        </p:txBody>
      </p:sp>
      <p:sp>
        <p:nvSpPr>
          <p:cNvPr id="20" name="Prostokąt 19" descr="Blok z akcentem">
            <a:extLst>
              <a:ext uri="{FF2B5EF4-FFF2-40B4-BE49-F238E27FC236}">
                <a16:creationId xmlns:a16="http://schemas.microsoft.com/office/drawing/2014/main" id="{56DDFEB9-2537-F408-7FB4-6C7F0AAD8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26784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51638B2-8449-CAEF-7F7B-2D58418F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809223"/>
            <a:ext cx="4476928" cy="2695977"/>
          </a:xfrm>
          <a:prstGeom prst="rect">
            <a:avLst/>
          </a:prstGeom>
        </p:spPr>
      </p:pic>
      <p:sp>
        <p:nvSpPr>
          <p:cNvPr id="13" name="Prostokąt 12" descr="Blok z akcentem">
            <a:extLst>
              <a:ext uri="{FF2B5EF4-FFF2-40B4-BE49-F238E27FC236}">
                <a16:creationId xmlns:a16="http://schemas.microsoft.com/office/drawing/2014/main" id="{A4ABBE10-DA0B-E04D-74F5-D3258AA8A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7399" y="694399"/>
            <a:ext cx="4476928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212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E54B-8FD2-B7E9-2685-19E0CB4F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ymbol zastępczy obrazu 16" descr="Obraz zawierający zrzut ekranu, obwód, technologia&#10;&#10;Opis wygenerowany automatycznie">
            <a:extLst>
              <a:ext uri="{FF2B5EF4-FFF2-40B4-BE49-F238E27FC236}">
                <a16:creationId xmlns:a16="http://schemas.microsoft.com/office/drawing/2014/main" id="{2A57CEE2-0CE9-F2BC-B4D4-7B6655ECF2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993" r="4993"/>
          <a:stretch>
            <a:fillRect/>
          </a:stretch>
        </p:blipFill>
        <p:spPr>
          <a:xfrm>
            <a:off x="6096000" y="0"/>
            <a:ext cx="6096000" cy="6772275"/>
          </a:xfrm>
        </p:spPr>
      </p:pic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0924C5E7-2A0A-8E8E-90D0-0A01E0D44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400" y="4495800"/>
            <a:ext cx="4989600" cy="2004060"/>
          </a:xfrm>
        </p:spPr>
        <p:txBody>
          <a:bodyPr rtlCol="0"/>
          <a:lstStyle/>
          <a:p>
            <a:pPr marL="0" indent="0" rtl="0">
              <a:buNone/>
            </a:pPr>
            <a:endParaRPr lang="pl-PL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endParaRPr lang="pl-PL" sz="2400" dirty="0"/>
          </a:p>
          <a:p>
            <a:pPr marL="0" indent="0" rtl="0">
              <a:buNone/>
            </a:pPr>
            <a:r>
              <a:rPr lang="pl-PL" sz="2400" dirty="0"/>
              <a:t>Umożliwia użytkownikom łatwe przeszukiwanie i uzyskanie danych o autobusach w zasięgu na podstawie ich lokalizacji.</a:t>
            </a:r>
          </a:p>
          <a:p>
            <a:pPr marL="0" indent="0" rtl="0">
              <a:buNone/>
            </a:pPr>
            <a:endParaRPr lang="pl-PL" dirty="0"/>
          </a:p>
          <a:p>
            <a:pPr marL="0" indent="0" rtl="0">
              <a:buNone/>
            </a:pPr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71C098-09DB-2601-BCB2-96D16F15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1759789"/>
            <a:ext cx="4648200" cy="3028110"/>
          </a:xfrm>
        </p:spPr>
        <p:txBody>
          <a:bodyPr rtlCol="0"/>
          <a:lstStyle/>
          <a:p>
            <a:pPr rtl="0"/>
            <a:r>
              <a:rPr lang="pl-PL" sz="6000" dirty="0"/>
              <a:t>Wygodna wyszukiwarka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FB185BA-A6D4-B0D7-BEA3-4960EEE431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905534"/>
          </a:xfrm>
        </p:spPr>
        <p:txBody>
          <a:bodyPr rtlCol="0"/>
          <a:lstStyle/>
          <a:p>
            <a:pPr rtl="0"/>
            <a:r>
              <a:rPr lang="pl-PL" dirty="0"/>
              <a:t>Szukaj swoich ulubionych autobusów w mgnieniu oka</a:t>
            </a:r>
          </a:p>
        </p:txBody>
      </p:sp>
      <p:sp>
        <p:nvSpPr>
          <p:cNvPr id="20" name="Prostokąt 19" descr="Blok z akcentem">
            <a:extLst>
              <a:ext uri="{FF2B5EF4-FFF2-40B4-BE49-F238E27FC236}">
                <a16:creationId xmlns:a16="http://schemas.microsoft.com/office/drawing/2014/main" id="{B8357D0B-5051-40F3-6C39-0C91DAB1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1759788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8" name="Prostokąt 7" descr="Blok z akcentem">
            <a:extLst>
              <a:ext uri="{FF2B5EF4-FFF2-40B4-BE49-F238E27FC236}">
                <a16:creationId xmlns:a16="http://schemas.microsoft.com/office/drawing/2014/main" id="{7297C525-7840-A0A6-6206-68540C2A1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0530" y="429271"/>
            <a:ext cx="1534323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A935EA4-95D3-C7CD-B35F-2423E845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530" y="544095"/>
            <a:ext cx="1534323" cy="33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4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56489-17E0-2619-B69F-D8926A34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ymbol zastępczy obrazu 13" descr="Obraz zawierający zrzut ekranu, obwód, technologia&#10;&#10;Opis wygenerowany automatycznie">
            <a:extLst>
              <a:ext uri="{FF2B5EF4-FFF2-40B4-BE49-F238E27FC236}">
                <a16:creationId xmlns:a16="http://schemas.microsoft.com/office/drawing/2014/main" id="{3FFFBE7A-A307-E045-03FD-3EC4C69633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802" r="4802"/>
          <a:stretch>
            <a:fillRect/>
          </a:stretch>
        </p:blipFill>
        <p:spPr>
          <a:xfrm>
            <a:off x="6096000" y="-1"/>
            <a:ext cx="6096000" cy="6791325"/>
          </a:xfrm>
        </p:spPr>
      </p:pic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5C8A34BB-C5D8-595B-64CE-B265E817C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398" y="3857624"/>
            <a:ext cx="4846052" cy="2162176"/>
          </a:xfrm>
        </p:spPr>
        <p:txBody>
          <a:bodyPr rtlCol="0"/>
          <a:lstStyle/>
          <a:p>
            <a:pPr marL="0" indent="0" rtl="0">
              <a:buNone/>
            </a:pPr>
            <a:endParaRPr lang="pl-PL" sz="2800" dirty="0"/>
          </a:p>
          <a:p>
            <a:pPr marL="0" indent="0" rtl="0">
              <a:buNone/>
            </a:pPr>
            <a:r>
              <a:rPr lang="pl-PL" sz="2400" dirty="0"/>
              <a:t>Pozwala na przeszukiwanie wszystkich autobusów obsługujących konkretną linię i wyświetlanie ich lokalizacji.</a:t>
            </a:r>
          </a:p>
          <a:p>
            <a:pPr marL="0" indent="0" rtl="0">
              <a:buNone/>
            </a:pPr>
            <a:endParaRPr lang="pl-PL" sz="24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49633E-D5B9-8B60-9F0E-717E63FD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2031278"/>
            <a:ext cx="4648200" cy="3028110"/>
          </a:xfrm>
        </p:spPr>
        <p:txBody>
          <a:bodyPr rtlCol="0"/>
          <a:lstStyle/>
          <a:p>
            <a:pPr rtl="0"/>
            <a:r>
              <a:rPr lang="pl-PL" sz="6000" dirty="0"/>
              <a:t>Szukaj autobusów według linii</a:t>
            </a:r>
          </a:p>
        </p:txBody>
      </p:sp>
      <p:sp>
        <p:nvSpPr>
          <p:cNvPr id="20" name="Prostokąt 19" descr="Blok z akcentem">
            <a:extLst>
              <a:ext uri="{FF2B5EF4-FFF2-40B4-BE49-F238E27FC236}">
                <a16:creationId xmlns:a16="http://schemas.microsoft.com/office/drawing/2014/main" id="{D2A2AFF8-5122-1452-3D6F-473034165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2031278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E388C9D-1182-1370-EC59-7EB6037C9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8" y="761618"/>
            <a:ext cx="4554562" cy="2768967"/>
          </a:xfrm>
          <a:prstGeom prst="rect">
            <a:avLst/>
          </a:prstGeom>
        </p:spPr>
      </p:pic>
      <p:sp>
        <p:nvSpPr>
          <p:cNvPr id="8" name="Prostokąt 7" descr="Blok z akcentem">
            <a:extLst>
              <a:ext uri="{FF2B5EF4-FFF2-40B4-BE49-F238E27FC236}">
                <a16:creationId xmlns:a16="http://schemas.microsoft.com/office/drawing/2014/main" id="{8AF555B2-CFD4-142C-2EE6-DD8FF111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398" y="646794"/>
            <a:ext cx="455456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10" name="Tekst — symbol zastępczy 2">
            <a:extLst>
              <a:ext uri="{FF2B5EF4-FFF2-40B4-BE49-F238E27FC236}">
                <a16:creationId xmlns:a16="http://schemas.microsoft.com/office/drawing/2014/main" id="{F66FC52F-40D5-E81A-2078-E76C62E848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059388"/>
            <a:ext cx="4648200" cy="625132"/>
          </a:xfrm>
        </p:spPr>
        <p:txBody>
          <a:bodyPr rtlCol="0"/>
          <a:lstStyle/>
          <a:p>
            <a:pPr rtl="0"/>
            <a:r>
              <a:rPr lang="pl-PL" dirty="0"/>
              <a:t>Ponad 150 linii autobusowych</a:t>
            </a:r>
          </a:p>
        </p:txBody>
      </p:sp>
    </p:spTree>
    <p:extLst>
      <p:ext uri="{BB962C8B-B14F-4D97-AF65-F5344CB8AC3E}">
        <p14:creationId xmlns:p14="http://schemas.microsoft.com/office/powerpoint/2010/main" val="175762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7745-64A9-1E3A-9AA1-9DB21985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ymbol zastępczy obrazu 15" descr="Obraz zawierający zrzut ekranu, obwód, technologia&#10;&#10;Opis wygenerowany automatycznie">
            <a:extLst>
              <a:ext uri="{FF2B5EF4-FFF2-40B4-BE49-F238E27FC236}">
                <a16:creationId xmlns:a16="http://schemas.microsoft.com/office/drawing/2014/main" id="{C04D494D-662C-CC2E-D5E3-2E9CB1F802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203" r="5203"/>
          <a:stretch>
            <a:fillRect/>
          </a:stretch>
        </p:blipFill>
        <p:spPr>
          <a:xfrm>
            <a:off x="6096000" y="0"/>
            <a:ext cx="6096000" cy="6804025"/>
          </a:xfrm>
        </p:spPr>
      </p:pic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7716099E-4F58-C696-F245-81077EECA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172" y="3847380"/>
            <a:ext cx="5139827" cy="1820731"/>
          </a:xfrm>
        </p:spPr>
        <p:txBody>
          <a:bodyPr rtlCol="0"/>
          <a:lstStyle/>
          <a:p>
            <a:pPr marL="0" indent="0" rtl="0">
              <a:buNone/>
            </a:pPr>
            <a:endParaRPr lang="pl-PL" sz="3600" dirty="0"/>
          </a:p>
          <a:p>
            <a:pPr marL="0" indent="0" rtl="0">
              <a:buNone/>
            </a:pPr>
            <a:r>
              <a:rPr lang="pl-PL" sz="2400" dirty="0"/>
              <a:t>Użytkownik może wyszukać autobus według jego identyfikatora i uzyskać szczegółowe informacje.</a:t>
            </a:r>
          </a:p>
          <a:p>
            <a:pPr marL="0" indent="0" rtl="0">
              <a:buNone/>
            </a:pPr>
            <a:endParaRPr lang="pl-PL" sz="2400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183DBD9-C473-6024-4158-55B86EB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1112808"/>
            <a:ext cx="4648200" cy="3675092"/>
          </a:xfrm>
        </p:spPr>
        <p:txBody>
          <a:bodyPr rtlCol="0"/>
          <a:lstStyle/>
          <a:p>
            <a:pPr rtl="0"/>
            <a:r>
              <a:rPr lang="pl-PL" sz="5400" dirty="0"/>
              <a:t>Szukaj autobusów według identyfikatorów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37923F0E-69FD-92F6-248F-3A09BD2A24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629489"/>
          </a:xfrm>
        </p:spPr>
        <p:txBody>
          <a:bodyPr rtlCol="0"/>
          <a:lstStyle/>
          <a:p>
            <a:pPr rtl="0"/>
            <a:r>
              <a:rPr lang="pl-PL" dirty="0"/>
              <a:t>Dostęp do ponad 450 autobusów</a:t>
            </a:r>
          </a:p>
        </p:txBody>
      </p:sp>
      <p:sp>
        <p:nvSpPr>
          <p:cNvPr id="20" name="Prostokąt 19" descr="Blok z akcentem">
            <a:extLst>
              <a:ext uri="{FF2B5EF4-FFF2-40B4-BE49-F238E27FC236}">
                <a16:creationId xmlns:a16="http://schemas.microsoft.com/office/drawing/2014/main" id="{0E351E1D-5964-7782-F7A5-218EE59B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1112807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8" name="Prostokąt 7" descr="Blok z akcentem">
            <a:extLst>
              <a:ext uri="{FF2B5EF4-FFF2-40B4-BE49-F238E27FC236}">
                <a16:creationId xmlns:a16="http://schemas.microsoft.com/office/drawing/2014/main" id="{07959E1A-FFB6-B940-1D43-749CEB107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172" y="741704"/>
            <a:ext cx="455456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1F9DDC85-335F-D99F-0792-63B4E643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2" y="856528"/>
            <a:ext cx="4559877" cy="2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stokąt 30">
            <a:extLst>
              <a:ext uri="{FF2B5EF4-FFF2-40B4-BE49-F238E27FC236}">
                <a16:creationId xmlns:a16="http://schemas.microsoft.com/office/drawing/2014/main" id="{44CA60DC-DBAA-8B44-BD18-73CE14EE7E8C}"/>
              </a:ext>
            </a:extLst>
          </p:cNvPr>
          <p:cNvSpPr/>
          <p:nvPr/>
        </p:nvSpPr>
        <p:spPr>
          <a:xfrm>
            <a:off x="518470" y="1816100"/>
            <a:ext cx="3139130" cy="21555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/>
              <a:t>Jak to działa?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916" y="2336729"/>
            <a:ext cx="3139130" cy="1662806"/>
          </a:xfrm>
        </p:spPr>
        <p:txBody>
          <a:bodyPr rtlCol="0"/>
          <a:lstStyle/>
          <a:p>
            <a:pPr rtl="0"/>
            <a:r>
              <a:rPr lang="pl-PL" sz="2000" dirty="0"/>
              <a:t>Użytkownik wysyła zapytanie (np. lokalizacja autobusów danej linii).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6</a:t>
            </a:fld>
            <a:endParaRPr lang="pl-PL" dirty="0"/>
          </a:p>
        </p:txBody>
      </p:sp>
      <p:sp>
        <p:nvSpPr>
          <p:cNvPr id="24" name="Prostokąt 23" descr="Blok z akcentem z lewej">
            <a:extLst>
              <a:ext uri="{FF2B5EF4-FFF2-40B4-BE49-F238E27FC236}">
                <a16:creationId xmlns:a16="http://schemas.microsoft.com/office/drawing/2014/main" id="{8DE4A131-F34F-7ADA-DA90-C76BD65A3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18469" y="3856832"/>
            <a:ext cx="3139130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30" name="Prostokąt 29" descr="Blok z akcentem z lewej">
            <a:extLst>
              <a:ext uri="{FF2B5EF4-FFF2-40B4-BE49-F238E27FC236}">
                <a16:creationId xmlns:a16="http://schemas.microsoft.com/office/drawing/2014/main" id="{944B960C-D9D8-849D-32AF-FB2B803C1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31996" y="946153"/>
            <a:ext cx="6607347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3075" name="Prostokąt 3074">
            <a:extLst>
              <a:ext uri="{FF2B5EF4-FFF2-40B4-BE49-F238E27FC236}">
                <a16:creationId xmlns:a16="http://schemas.microsoft.com/office/drawing/2014/main" id="{61CBA7EC-37AA-6A6C-D682-9125149E3E9C}"/>
              </a:ext>
            </a:extLst>
          </p:cNvPr>
          <p:cNvSpPr/>
          <p:nvPr/>
        </p:nvSpPr>
        <p:spPr>
          <a:xfrm>
            <a:off x="0" y="6358116"/>
            <a:ext cx="12192000" cy="4452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81" name="Prostokąt 3080">
            <a:extLst>
              <a:ext uri="{FF2B5EF4-FFF2-40B4-BE49-F238E27FC236}">
                <a16:creationId xmlns:a16="http://schemas.microsoft.com/office/drawing/2014/main" id="{5622DE33-5B53-B6BB-0C17-C10BDFD39AF0}"/>
              </a:ext>
            </a:extLst>
          </p:cNvPr>
          <p:cNvSpPr/>
          <p:nvPr/>
        </p:nvSpPr>
        <p:spPr>
          <a:xfrm>
            <a:off x="4457711" y="2617829"/>
            <a:ext cx="3139130" cy="21555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82" name="Tekst — symbol zastępczy 3">
            <a:extLst>
              <a:ext uri="{FF2B5EF4-FFF2-40B4-BE49-F238E27FC236}">
                <a16:creationId xmlns:a16="http://schemas.microsoft.com/office/drawing/2014/main" id="{BE15CBA3-87E5-C96C-5059-CE040B47F09C}"/>
              </a:ext>
            </a:extLst>
          </p:cNvPr>
          <p:cNvSpPr txBox="1">
            <a:spLocks/>
          </p:cNvSpPr>
          <p:nvPr/>
        </p:nvSpPr>
        <p:spPr>
          <a:xfrm>
            <a:off x="4744528" y="3138458"/>
            <a:ext cx="2639684" cy="1323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 err="1"/>
              <a:t>Backend</a:t>
            </a:r>
            <a:r>
              <a:rPr lang="pl-PL" sz="2000" dirty="0"/>
              <a:t> </a:t>
            </a:r>
            <a:r>
              <a:rPr lang="pl-PL" sz="2000" dirty="0" err="1"/>
              <a:t>FastAPI</a:t>
            </a:r>
            <a:r>
              <a:rPr lang="pl-PL" sz="2000" dirty="0"/>
              <a:t> obsługuje zapytanie i pobiera dane z </a:t>
            </a:r>
            <a:r>
              <a:rPr lang="pl-PL" sz="2000" dirty="0" err="1"/>
              <a:t>Redis</a:t>
            </a:r>
            <a:r>
              <a:rPr lang="pl-PL" sz="2000" dirty="0"/>
              <a:t>.</a:t>
            </a:r>
          </a:p>
        </p:txBody>
      </p:sp>
      <p:sp>
        <p:nvSpPr>
          <p:cNvPr id="3083" name="Prostokąt 3082" descr="Blok z akcentem z lewej">
            <a:extLst>
              <a:ext uri="{FF2B5EF4-FFF2-40B4-BE49-F238E27FC236}">
                <a16:creationId xmlns:a16="http://schemas.microsoft.com/office/drawing/2014/main" id="{D8782D39-6B35-D7CF-E939-2F2CAE9D9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457710" y="4658561"/>
            <a:ext cx="3139130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3087" name="Prostokąt 3086">
            <a:extLst>
              <a:ext uri="{FF2B5EF4-FFF2-40B4-BE49-F238E27FC236}">
                <a16:creationId xmlns:a16="http://schemas.microsoft.com/office/drawing/2014/main" id="{7E52CEAD-984C-A85D-8F36-CF37677807EC}"/>
              </a:ext>
            </a:extLst>
          </p:cNvPr>
          <p:cNvSpPr/>
          <p:nvPr/>
        </p:nvSpPr>
        <p:spPr>
          <a:xfrm>
            <a:off x="8396954" y="3580783"/>
            <a:ext cx="3139130" cy="21555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88" name="Tekst — symbol zastępczy 3">
            <a:extLst>
              <a:ext uri="{FF2B5EF4-FFF2-40B4-BE49-F238E27FC236}">
                <a16:creationId xmlns:a16="http://schemas.microsoft.com/office/drawing/2014/main" id="{F1271A6F-5245-B34F-0630-D7F55E159559}"/>
              </a:ext>
            </a:extLst>
          </p:cNvPr>
          <p:cNvSpPr txBox="1">
            <a:spLocks/>
          </p:cNvSpPr>
          <p:nvPr/>
        </p:nvSpPr>
        <p:spPr>
          <a:xfrm>
            <a:off x="8617788" y="4149306"/>
            <a:ext cx="3055741" cy="16149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/>
              <a:t>Dane są odświeżane za pomocą zadania w tle z </a:t>
            </a:r>
            <a:r>
              <a:rPr lang="pl-PL" sz="2000" dirty="0" err="1"/>
              <a:t>Warsaw</a:t>
            </a:r>
            <a:r>
              <a:rPr lang="pl-PL" sz="2000" dirty="0"/>
              <a:t> Data API.</a:t>
            </a:r>
          </a:p>
        </p:txBody>
      </p:sp>
      <p:sp>
        <p:nvSpPr>
          <p:cNvPr id="3089" name="Prostokąt 3088" descr="Blok z akcentem z lewej">
            <a:extLst>
              <a:ext uri="{FF2B5EF4-FFF2-40B4-BE49-F238E27FC236}">
                <a16:creationId xmlns:a16="http://schemas.microsoft.com/office/drawing/2014/main" id="{4B97F932-F6F1-4CBD-58E5-CCB29F79E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396953" y="5621515"/>
            <a:ext cx="3139130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pic>
        <p:nvPicPr>
          <p:cNvPr id="3090" name="Picture 11" descr="9 700+ zbiorów zdjęć, fotografii i beztantiemowych obrazów z ...">
            <a:extLst>
              <a:ext uri="{FF2B5EF4-FFF2-40B4-BE49-F238E27FC236}">
                <a16:creationId xmlns:a16="http://schemas.microsoft.com/office/drawing/2014/main" id="{BD439554-1DBE-DAC7-22A6-919E36BE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3233">
            <a:off x="3934866" y="1325963"/>
            <a:ext cx="1092669" cy="10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1" descr="9 700+ zbiorów zdjęć, fotografii i beztantiemowych obrazów z ...">
            <a:extLst>
              <a:ext uri="{FF2B5EF4-FFF2-40B4-BE49-F238E27FC236}">
                <a16:creationId xmlns:a16="http://schemas.microsoft.com/office/drawing/2014/main" id="{3D3CC092-C45C-33D4-6C39-CEFD06D7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3233">
            <a:off x="7796037" y="2121334"/>
            <a:ext cx="1092669" cy="10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18D9-1150-00E4-8E6E-8D85B4EC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47AFD1-A9F1-A9F1-2C78-78FC63DD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04" y="1327393"/>
            <a:ext cx="3609621" cy="3139392"/>
          </a:xfrm>
        </p:spPr>
        <p:txBody>
          <a:bodyPr rtlCol="0"/>
          <a:lstStyle/>
          <a:p>
            <a:pPr rtl="0"/>
            <a:r>
              <a:rPr lang="pl-PL" sz="5400" dirty="0" err="1"/>
              <a:t>Use</a:t>
            </a:r>
            <a:r>
              <a:rPr lang="pl-PL" sz="5400" dirty="0"/>
              <a:t> Case Diagram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0EF70A90-F687-FAF5-8809-F182BA7F38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7</a:t>
            </a:fld>
            <a:endParaRPr lang="pl-PL" dirty="0"/>
          </a:p>
        </p:txBody>
      </p:sp>
      <p:sp>
        <p:nvSpPr>
          <p:cNvPr id="30" name="Prostokąt 29" descr="Blok z akcentem z lewej">
            <a:extLst>
              <a:ext uri="{FF2B5EF4-FFF2-40B4-BE49-F238E27FC236}">
                <a16:creationId xmlns:a16="http://schemas.microsoft.com/office/drawing/2014/main" id="{D0E7A243-3E94-5707-1B96-B8D352045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90954" y="3809999"/>
            <a:ext cx="3495321" cy="292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3075" name="Prostokąt 3074">
            <a:extLst>
              <a:ext uri="{FF2B5EF4-FFF2-40B4-BE49-F238E27FC236}">
                <a16:creationId xmlns:a16="http://schemas.microsoft.com/office/drawing/2014/main" id="{27122719-5887-F063-B294-52898149E8FA}"/>
              </a:ext>
            </a:extLst>
          </p:cNvPr>
          <p:cNvSpPr/>
          <p:nvPr/>
        </p:nvSpPr>
        <p:spPr>
          <a:xfrm>
            <a:off x="0" y="6358116"/>
            <a:ext cx="12192000" cy="4452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54C1771-BE87-4604-E16D-FAFBDC2F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7" y="0"/>
            <a:ext cx="7572374" cy="63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50E4-9184-1A42-C9C7-A6F2C8F2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Prostokąt 3072">
            <a:extLst>
              <a:ext uri="{FF2B5EF4-FFF2-40B4-BE49-F238E27FC236}">
                <a16:creationId xmlns:a16="http://schemas.microsoft.com/office/drawing/2014/main" id="{F3FEC641-FD6F-8D9B-5427-EAD0BC3D24EA}"/>
              </a:ext>
            </a:extLst>
          </p:cNvPr>
          <p:cNvSpPr/>
          <p:nvPr/>
        </p:nvSpPr>
        <p:spPr>
          <a:xfrm>
            <a:off x="8415248" y="3614800"/>
            <a:ext cx="3181802" cy="2283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</p:txBody>
      </p:sp>
      <p:sp>
        <p:nvSpPr>
          <p:cNvPr id="3072" name="Prostokąt 3071">
            <a:extLst>
              <a:ext uri="{FF2B5EF4-FFF2-40B4-BE49-F238E27FC236}">
                <a16:creationId xmlns:a16="http://schemas.microsoft.com/office/drawing/2014/main" id="{12EB8EA0-A3F2-7971-5637-449AD963A6F0}"/>
              </a:ext>
            </a:extLst>
          </p:cNvPr>
          <p:cNvSpPr/>
          <p:nvPr/>
        </p:nvSpPr>
        <p:spPr>
          <a:xfrm>
            <a:off x="4362826" y="2742665"/>
            <a:ext cx="3347196" cy="2283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5DB5AF9C-A4F2-EF10-BD96-F8D75FEDACDF}"/>
              </a:ext>
            </a:extLst>
          </p:cNvPr>
          <p:cNvSpPr/>
          <p:nvPr/>
        </p:nvSpPr>
        <p:spPr>
          <a:xfrm>
            <a:off x="518470" y="1816100"/>
            <a:ext cx="3139130" cy="21555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0CC7440-34EA-7C82-32E0-FFBE3C86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sz="3600" dirty="0"/>
              <a:t>Technologie użyte do stworzenia aplikacji</a:t>
            </a:r>
          </a:p>
        </p:txBody>
      </p:sp>
      <p:sp>
        <p:nvSpPr>
          <p:cNvPr id="12" name="Prostokąt 11" descr="Blok z akcentem z lewej">
            <a:extLst>
              <a:ext uri="{FF2B5EF4-FFF2-40B4-BE49-F238E27FC236}">
                <a16:creationId xmlns:a16="http://schemas.microsoft.com/office/drawing/2014/main" id="{23A44CFA-E6C1-66FB-4565-C86EDDF3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760447" y="376960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1357CBA4-17D6-480F-B373-6A812D814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079" y="2236487"/>
            <a:ext cx="1715229" cy="360000"/>
          </a:xfrm>
        </p:spPr>
        <p:txBody>
          <a:bodyPr rtlCol="0"/>
          <a:lstStyle/>
          <a:p>
            <a:pPr rtl="0"/>
            <a:r>
              <a:rPr lang="pl-PL" dirty="0" err="1"/>
              <a:t>Backend</a:t>
            </a:r>
            <a:endParaRPr lang="pl-PL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C20FD6F1-4FE8-F3E7-A386-4152EB50187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8</a:t>
            </a:fld>
            <a:endParaRPr lang="pl-PL" dirty="0"/>
          </a:p>
        </p:txBody>
      </p:sp>
      <p:pic>
        <p:nvPicPr>
          <p:cNvPr id="3074" name="Picture 2" descr="Building Robust Web APIs with FastAPI: A Practical Guide to Backend  Development.">
            <a:extLst>
              <a:ext uri="{FF2B5EF4-FFF2-40B4-BE49-F238E27FC236}">
                <a16:creationId xmlns:a16="http://schemas.microsoft.com/office/drawing/2014/main" id="{10C380EA-FB50-C1BD-8F50-77A2CA1BD0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0" y="2767678"/>
            <a:ext cx="2936871" cy="10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dis (baza danych) – Wikipedia, wolna encyklopedia">
            <a:extLst>
              <a:ext uri="{FF2B5EF4-FFF2-40B4-BE49-F238E27FC236}">
                <a16:creationId xmlns:a16="http://schemas.microsoft.com/office/drawing/2014/main" id="{E2C77E99-866E-7866-A8BE-850DD7F4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46" y="4015739"/>
            <a:ext cx="2343888" cy="7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rostokąt 20" descr="Blok z akcentem z lewej">
            <a:extLst>
              <a:ext uri="{FF2B5EF4-FFF2-40B4-BE49-F238E27FC236}">
                <a16:creationId xmlns:a16="http://schemas.microsoft.com/office/drawing/2014/main" id="{8497AF2E-A55F-056C-9FEB-D85E0C57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807649" y="4300352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22" name="Tekst — symbol zastępczy 3">
            <a:extLst>
              <a:ext uri="{FF2B5EF4-FFF2-40B4-BE49-F238E27FC236}">
                <a16:creationId xmlns:a16="http://schemas.microsoft.com/office/drawing/2014/main" id="{EB571745-D64C-4CC0-5F3D-CBAA81B73384}"/>
              </a:ext>
            </a:extLst>
          </p:cNvPr>
          <p:cNvSpPr txBox="1">
            <a:spLocks/>
          </p:cNvSpPr>
          <p:nvPr/>
        </p:nvSpPr>
        <p:spPr>
          <a:xfrm>
            <a:off x="4760447" y="2988132"/>
            <a:ext cx="2949575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Baza danych w pamięci</a:t>
            </a:r>
          </a:p>
        </p:txBody>
      </p:sp>
      <p:pic>
        <p:nvPicPr>
          <p:cNvPr id="3080" name="Picture 8" descr="Warszawski ZTM chce mieć nowe logo za 70 tys. zł - NowaWarszawa.pl">
            <a:extLst>
              <a:ext uri="{FF2B5EF4-FFF2-40B4-BE49-F238E27FC236}">
                <a16:creationId xmlns:a16="http://schemas.microsoft.com/office/drawing/2014/main" id="{70A84DF4-D2EA-8868-DF63-54510378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49" y="4686436"/>
            <a:ext cx="1933575" cy="8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rostokąt 23" descr="Blok z akcentem z lewej">
            <a:extLst>
              <a:ext uri="{FF2B5EF4-FFF2-40B4-BE49-F238E27FC236}">
                <a16:creationId xmlns:a16="http://schemas.microsoft.com/office/drawing/2014/main" id="{CC29646F-1EC3-D873-82AF-44497F1A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33081" y="2678640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27" name="Tekst — symbol zastępczy 3">
            <a:extLst>
              <a:ext uri="{FF2B5EF4-FFF2-40B4-BE49-F238E27FC236}">
                <a16:creationId xmlns:a16="http://schemas.microsoft.com/office/drawing/2014/main" id="{C15DC7DC-295A-75E0-6635-C1799D0471BD}"/>
              </a:ext>
            </a:extLst>
          </p:cNvPr>
          <p:cNvSpPr txBox="1">
            <a:spLocks/>
          </p:cNvSpPr>
          <p:nvPr/>
        </p:nvSpPr>
        <p:spPr>
          <a:xfrm>
            <a:off x="8807648" y="3899293"/>
            <a:ext cx="2544713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Warsaw</a:t>
            </a:r>
            <a:r>
              <a:rPr lang="pl-PL" dirty="0"/>
              <a:t> Data API</a:t>
            </a:r>
          </a:p>
        </p:txBody>
      </p:sp>
      <p:sp>
        <p:nvSpPr>
          <p:cNvPr id="30" name="Prostokąt 29" descr="Blok z akcentem z lewej">
            <a:extLst>
              <a:ext uri="{FF2B5EF4-FFF2-40B4-BE49-F238E27FC236}">
                <a16:creationId xmlns:a16="http://schemas.microsoft.com/office/drawing/2014/main" id="{F6E4B424-CD32-F058-824F-FB0B9DD33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31996" y="946153"/>
            <a:ext cx="6607347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l-PL" dirty="0"/>
          </a:p>
        </p:txBody>
      </p:sp>
      <p:sp>
        <p:nvSpPr>
          <p:cNvPr id="3075" name="Prostokąt 3074">
            <a:extLst>
              <a:ext uri="{FF2B5EF4-FFF2-40B4-BE49-F238E27FC236}">
                <a16:creationId xmlns:a16="http://schemas.microsoft.com/office/drawing/2014/main" id="{AE71FB62-FE73-F87D-9622-4AA66B388C81}"/>
              </a:ext>
            </a:extLst>
          </p:cNvPr>
          <p:cNvSpPr/>
          <p:nvPr/>
        </p:nvSpPr>
        <p:spPr>
          <a:xfrm>
            <a:off x="0" y="6358116"/>
            <a:ext cx="12192000" cy="4452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958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stokąt 19">
            <a:extLst>
              <a:ext uri="{FF2B5EF4-FFF2-40B4-BE49-F238E27FC236}">
                <a16:creationId xmlns:a16="http://schemas.microsoft.com/office/drawing/2014/main" id="{D3CC00B6-4145-07E0-8ADC-6D30B3E976E2}"/>
              </a:ext>
            </a:extLst>
          </p:cNvPr>
          <p:cNvSpPr/>
          <p:nvPr/>
        </p:nvSpPr>
        <p:spPr>
          <a:xfrm>
            <a:off x="0" y="6358116"/>
            <a:ext cx="12192000" cy="4452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5" name="Symbol zastępczy obrazu 6" descr="Obraz zawierający autobus, pojazd, Pojazd lądowy, transport">
            <a:extLst>
              <a:ext uri="{FF2B5EF4-FFF2-40B4-BE49-F238E27FC236}">
                <a16:creationId xmlns:a16="http://schemas.microsoft.com/office/drawing/2014/main" id="{E1724D4D-C478-8495-4468-EA201E3191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217" b="15217"/>
          <a:stretch>
            <a:fillRect/>
          </a:stretch>
        </p:blipFill>
        <p:spPr>
          <a:xfrm>
            <a:off x="0" y="0"/>
            <a:ext cx="9779619" cy="6803351"/>
          </a:xfrm>
          <a:scene3d>
            <a:camera prst="orthographicFront">
              <a:rot lat="0" lon="10799973" rev="0"/>
            </a:camera>
            <a:lightRig rig="threePt" dir="t"/>
          </a:scene3d>
        </p:spPr>
      </p:pic>
      <p:sp>
        <p:nvSpPr>
          <p:cNvPr id="14" name="Tytuł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0" y="2798354"/>
            <a:ext cx="6477000" cy="1013684"/>
          </a:xfrm>
        </p:spPr>
        <p:txBody>
          <a:bodyPr rtlCol="0"/>
          <a:lstStyle/>
          <a:p>
            <a:pPr rtl="0"/>
            <a:r>
              <a:rPr lang="pl-PL" dirty="0"/>
              <a:t>Wykonała grupa cw10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3274" y="3957705"/>
            <a:ext cx="4355268" cy="316800"/>
          </a:xfrm>
        </p:spPr>
        <p:txBody>
          <a:bodyPr rtlCol="0"/>
          <a:lstStyle/>
          <a:p>
            <a:pPr rtl="0"/>
            <a:r>
              <a:rPr lang="pl-PL" sz="1800" dirty="0"/>
              <a:t>Project menager: Jakub Wieczorek </a:t>
            </a:r>
          </a:p>
        </p:txBody>
      </p:sp>
      <p:pic>
        <p:nvPicPr>
          <p:cNvPr id="8" name="Grafika 7" descr="Użytkownik" title="Ikona — imię i nazwisko osoby prowadzącej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3275" y="4306722"/>
            <a:ext cx="4355267" cy="316800"/>
          </a:xfrm>
        </p:spPr>
        <p:txBody>
          <a:bodyPr rtlCol="0"/>
          <a:lstStyle/>
          <a:p>
            <a:pPr rtl="0"/>
            <a:r>
              <a:rPr lang="pl-PL" sz="1800" dirty="0"/>
              <a:t>wwx14365@student.warszawa.merito.pl</a:t>
            </a:r>
          </a:p>
        </p:txBody>
      </p:sp>
      <p:pic>
        <p:nvPicPr>
          <p:cNvPr id="9" name="Grafika 8" descr="Koperta" title="Ikona — adres e-mail osoby prowadzącej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2552" y="4355672"/>
            <a:ext cx="218900" cy="218900"/>
          </a:xfrm>
          <a:prstGeom prst="rect">
            <a:avLst/>
          </a:pr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A82DB9E1-6D19-0C19-95F4-817D85AFE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02788"/>
            <a:ext cx="184731" cy="51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1740" rIns="9144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Historic" panose="020B0502040204020203" pitchFamily="34" charset="0"/>
                <a:cs typeface="Segoe UI Historic" panose="020B0502040204020203" pitchFamily="34" charset="0"/>
              </a:rPr>
            </a:b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414_TF16411250.potx" id="{482CC0A0-17F1-49AD-8E7D-4F8D32618043}" vid="{C0060354-2FDD-402D-95A0-9400E98DA42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schemas.microsoft.com/sharepoint/v3"/>
    <ds:schemaRef ds:uri="http://purl.org/dc/dcmitype/"/>
    <ds:schemaRef ds:uri="http://purl.org/dc/terms/"/>
    <ds:schemaRef ds:uri="6dc4bcd6-49db-4c07-9060-8acfc67cef9f"/>
    <ds:schemaRef ds:uri="http://schemas.microsoft.com/office/2006/documentManagement/types"/>
    <ds:schemaRef ds:uri="fb0879af-3eba-417a-a55a-ffe6dcd6ca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{11FC3D04-A338-42DD-979B-F6CF106234B8}tf16411250_win32</Template>
  <TotalTime>213</TotalTime>
  <Words>177</Words>
  <Application>Microsoft Office PowerPoint</Application>
  <PresentationFormat>Panoramiczny</PresentationFormat>
  <Paragraphs>49</Paragraphs>
  <Slides>9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6" baseType="lpstr">
      <vt:lpstr>Arial</vt:lpstr>
      <vt:lpstr>Calibri</vt:lpstr>
      <vt:lpstr>Candara</vt:lpstr>
      <vt:lpstr>Corbel</vt:lpstr>
      <vt:lpstr>Segoe UI Historic</vt:lpstr>
      <vt:lpstr>Times New Roman</vt:lpstr>
      <vt:lpstr>Motyw pakietu Office</vt:lpstr>
      <vt:lpstr>TrackMyBus10</vt:lpstr>
      <vt:lpstr>Duża mapa </vt:lpstr>
      <vt:lpstr>Wygodna wyszukiwarka</vt:lpstr>
      <vt:lpstr>Szukaj autobusów według linii</vt:lpstr>
      <vt:lpstr>Szukaj autobusów według identyfikatorów</vt:lpstr>
      <vt:lpstr>Jak to działa?</vt:lpstr>
      <vt:lpstr>Use Case Diagram</vt:lpstr>
      <vt:lpstr>Technologie użyte do stworzenia aplikacji</vt:lpstr>
      <vt:lpstr>Wykonała grupa cw10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Ksiazek, Jakub</dc:creator>
  <cp:lastModifiedBy>Ksiazek, Jakub</cp:lastModifiedBy>
  <cp:revision>4</cp:revision>
  <dcterms:created xsi:type="dcterms:W3CDTF">2025-01-09T17:58:21Z</dcterms:created>
  <dcterms:modified xsi:type="dcterms:W3CDTF">2025-01-09T21:38:54Z</dcterms:modified>
</cp:coreProperties>
</file>